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67" r:id="rId2"/>
    <p:sldId id="3945" r:id="rId3"/>
    <p:sldId id="3946" r:id="rId4"/>
    <p:sldId id="3947" r:id="rId5"/>
    <p:sldId id="3948" r:id="rId6"/>
    <p:sldId id="3949" r:id="rId7"/>
    <p:sldId id="3950" r:id="rId8"/>
    <p:sldId id="3951" r:id="rId9"/>
    <p:sldId id="3952" r:id="rId10"/>
    <p:sldId id="3953" r:id="rId11"/>
    <p:sldId id="3954" r:id="rId12"/>
  </p:sldIdLst>
  <p:sldSz cx="12192000" cy="6858000"/>
  <p:notesSz cx="6858000" cy="9144000"/>
  <p:defaultTextStyle>
    <a:defPPr>
      <a:defRPr lang="zh-CN"/>
    </a:defPPr>
    <a:lvl1pPr marL="0" lvl="0"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1pPr>
    <a:lvl2pPr marL="457200" lvl="1"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2pPr>
    <a:lvl3pPr marL="914400" lvl="2"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3pPr>
    <a:lvl4pPr marL="1371600" lvl="3"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4pPr>
    <a:lvl5pPr marL="1828800" lvl="4"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5pPr>
    <a:lvl6pPr marL="2286000" lvl="5"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6pPr>
    <a:lvl7pPr marL="2743200" lvl="6"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7pPr>
    <a:lvl8pPr marL="3200400" lvl="7"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8pPr>
    <a:lvl9pPr marL="3657600" lvl="8"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9pPr>
  </p:defaultTextStyle>
  <p:extLst>
    <p:ext uri="{EFAFB233-063F-42B5-8137-9DF3F51BA10A}">
      <p15:sldGuideLst xmlns:p15="http://schemas.microsoft.com/office/powerpoint/2012/main">
        <p15:guide id="1" orient="horz" pos="2251" userDrawn="1">
          <p15:clr>
            <a:srgbClr val="A4A3A4"/>
          </p15:clr>
        </p15:guide>
        <p15:guide id="2" pos="388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C" initials="P" lastIdx="1" clrIdx="0">
    <p:extLst>
      <p:ext uri="{19B8F6BF-5375-455C-9EA6-DF929625EA0E}">
        <p15:presenceInfo xmlns:p15="http://schemas.microsoft.com/office/powerpoint/2012/main" userId="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251C"/>
    <a:srgbClr val="E5F5FC"/>
    <a:srgbClr val="00A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3432" autoAdjust="0"/>
  </p:normalViewPr>
  <p:slideViewPr>
    <p:cSldViewPr showGuides="1">
      <p:cViewPr varScale="1">
        <p:scale>
          <a:sx n="75" d="100"/>
          <a:sy n="75" d="100"/>
        </p:scale>
        <p:origin x="965" y="53"/>
      </p:cViewPr>
      <p:guideLst>
        <p:guide orient="horz" pos="2251"/>
        <p:guide pos="3882"/>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07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Calibri" panose="020F0502020204030204" pitchFamily="34" charset="0"/>
                <a:ea typeface="等线"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p:sp>
      <p:sp>
        <p:nvSpPr>
          <p:cNvPr id="5122" name="文本占位符 2"/>
          <p:cNvSpPr>
            <a:spLocks noGrp="1"/>
          </p:cNvSpPr>
          <p:nvPr>
            <p:ph type="body"/>
          </p:nvPr>
        </p:nvSpPr>
        <p:spPr/>
        <p:txBody>
          <a:bodyPr wrap="square" lIns="91440" tIns="45720" rIns="91440" bIns="45720" anchor="t" anchorCtr="0"/>
          <a:lstStyle/>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A6F27-6CA3-556C-8C2A-CC6894544E4A}"/>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DAF4635B-35BB-8703-FA91-EEA9E6BE5515}"/>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B7AB26BE-390A-0468-60A5-31FDCF3A63E1}"/>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575192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8936A9-7B32-FD1C-38D1-CC128E7D579B}"/>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B24B6FC9-FCAA-9549-6BFF-2E274A7AA42D}"/>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C8872FC7-7607-1140-17D8-8119EA285D56}"/>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552484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1AE0B0-D207-970A-BDD7-6256692DC84C}"/>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56041659-25FE-F573-73E1-45692DECDF35}"/>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AC3543DA-3C53-CB9C-E2D4-20AF013E4F27}"/>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40792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73722-B9DD-1469-02F7-917629B9EBFF}"/>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057BD613-B36F-C2DB-8911-3F49F886392F}"/>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3BC3016B-7FE5-0549-9078-6BDF4DC0A9BB}"/>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865643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DB69E-3BB8-9CF6-D2E6-AEFD27CB1299}"/>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F488A2F2-66BA-0E78-E86A-A481ADD35E21}"/>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F1FD3A45-388E-BD30-4390-44F9367B46AD}"/>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96901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C0967-D052-67DB-B8FA-4E4838E745AC}"/>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0B6E820A-8733-80A0-A8A5-67B41DE9E222}"/>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A6547F4F-FF92-1411-2E7F-78D980AD854F}"/>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652952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A62D3F-4C12-5047-9A37-537335BBF6AC}"/>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0D018CD5-FA87-5BF9-213B-7FEA53B3FE15}"/>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18C9C3E6-6FB2-4469-B9C1-CF14373CA66F}"/>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0038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546AA-7C8B-E234-7005-0001F713EDE5}"/>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BFC68CAF-9598-B32A-D543-C3FD42CBF90C}"/>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1AA6AE2F-0A83-78B3-B3A7-2805C9041C34}"/>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856577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3F7DE-1FBC-9B72-F93E-5C3A153C6845}"/>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EF17DC8D-95FF-E4F7-3C43-A6CFAB1EC1A1}"/>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5042396D-4B96-5DE0-FF97-0418A04C9BAA}"/>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009466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2CDB75-A529-45D6-1C4A-31669FC9091C}"/>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80297DA4-EB65-BC96-6741-82FE125FF857}"/>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6A92B757-1173-B24D-92FF-AC574E45ECC4}"/>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63915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通用版式@">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551754" cy="584775"/>
          </a:xfrm>
          <a:prstGeom prst="rect">
            <a:avLst/>
          </a:prstGeom>
          <a:noFill/>
        </p:spPr>
        <p:txBody>
          <a:bodyPr wrap="none" rtlCol="0">
            <a:spAutoFit/>
          </a:bodyPr>
          <a:lstStyle/>
          <a:p>
            <a:r>
              <a:rPr lang="en-US" altLang="zh-CN" sz="3200" dirty="0">
                <a:solidFill>
                  <a:srgbClr val="00ADED"/>
                </a:solidFill>
              </a:rPr>
              <a:t>@</a:t>
            </a:r>
            <a:endParaRPr lang="zh-CN" altLang="en-US" sz="3200" dirty="0">
              <a:solidFill>
                <a:srgbClr val="00ADED"/>
              </a:solidFill>
            </a:endParaRPr>
          </a:p>
        </p:txBody>
      </p:sp>
      <p:sp>
        <p:nvSpPr>
          <p:cNvPr id="2" name="文本框 1"/>
          <p:cNvSpPr txBox="1"/>
          <p:nvPr userDrawn="1"/>
        </p:nvSpPr>
        <p:spPr>
          <a:xfrm>
            <a:off x="381000" y="381000"/>
            <a:ext cx="3810000" cy="369332"/>
          </a:xfrm>
          <a:prstGeom prst="rect">
            <a:avLst/>
          </a:prstGeom>
          <a:noFill/>
        </p:spPr>
        <p:txBody>
          <a:bodyPr vert="horz" rtlCol="0">
            <a:spAutoFit/>
          </a:bodyPr>
          <a:lstStyle/>
          <a:p>
            <a:r>
              <a:rPr lang="en-US" altLang="zh-CN"/>
              <a:t>@</a:t>
            </a:r>
            <a:r>
              <a:rPr lang="zh-CN" altLang="en-US"/>
              <a:t>知识导航；</a:t>
            </a:r>
            <a:r>
              <a:rPr lang="en-US" altLang="zh-CN"/>
              <a:t>@</a:t>
            </a:r>
            <a:r>
              <a:rPr lang="zh-CN" altLang="en-US"/>
              <a:t>典例导思</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知识导航">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知识导航</a:t>
            </a:r>
            <a:endParaRPr lang="zh-CN" altLang="en-US" sz="3200" dirty="0">
              <a:solidFill>
                <a:srgbClr val="00ADED"/>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典例导思">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典例导思</a:t>
            </a:r>
            <a:endParaRPr lang="zh-CN" altLang="en-US" sz="3200" dirty="0">
              <a:solidFill>
                <a:srgbClr val="00ADED"/>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descr="高分突破·课件模板"/>
          <p:cNvPicPr>
            <a:picLocks noChangeAspect="1"/>
          </p:cNvPicPr>
          <p:nvPr userDrawn="1"/>
        </p:nvPicPr>
        <p:blipFill>
          <a:blip r:embed="rId7"/>
          <a:stretch>
            <a:fillRect/>
          </a:stretch>
        </p:blipFill>
        <p:spPr>
          <a:xfrm>
            <a:off x="-11112" y="-7937"/>
            <a:ext cx="12214225" cy="6873875"/>
          </a:xfrm>
          <a:prstGeom prst="rect">
            <a:avLst/>
          </a:prstGeom>
          <a:noFill/>
          <a:ln w="9525">
            <a:noFill/>
          </a:ln>
        </p:spPr>
      </p:pic>
      <p:pic>
        <p:nvPicPr>
          <p:cNvPr id="2" name="图片 1"/>
          <p:cNvPicPr>
            <a:picLocks noChangeAspect="1"/>
          </p:cNvPicPr>
          <p:nvPr userDrawn="1"/>
        </p:nvPicPr>
        <p:blipFill>
          <a:blip r:embed="rId8"/>
          <a:stretch>
            <a:fillRect/>
          </a:stretch>
        </p:blipFill>
        <p:spPr>
          <a:xfrm>
            <a:off x="407035" y="6165215"/>
            <a:ext cx="1901825" cy="69342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TI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TI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C416436-0AF6-7CF0-5D44-29A2217FA9A4}"/>
              </a:ext>
            </a:extLst>
          </p:cNvPr>
          <p:cNvSpPr txBox="1"/>
          <p:nvPr/>
        </p:nvSpPr>
        <p:spPr>
          <a:xfrm>
            <a:off x="1631690" y="1628875"/>
            <a:ext cx="8496590" cy="2645917"/>
          </a:xfrm>
          <a:prstGeom prst="rect">
            <a:avLst/>
          </a:prstGeom>
          <a:noFill/>
        </p:spPr>
        <p:txBody>
          <a:bodyPr wrap="square">
            <a:spAutoFit/>
          </a:bodyPr>
          <a:lstStyle/>
          <a:p>
            <a:pPr algn="ctr">
              <a:lnSpc>
                <a:spcPct val="150000"/>
              </a:lnSpc>
              <a:buNone/>
            </a:pP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1</a:t>
            </a: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　认识一元二次方程</a:t>
            </a:r>
          </a:p>
          <a:p>
            <a:pPr algn="ctr">
              <a:lnSpc>
                <a:spcPct val="150000"/>
              </a:lnSpc>
            </a:pP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第</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1</a:t>
            </a: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课时　一元二次方程</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81D51-0680-5C3D-6FDB-555A7A894E2A}"/>
            </a:ext>
          </a:extLst>
        </p:cNvPr>
        <p:cNvGrpSpPr/>
        <p:nvPr/>
      </p:nvGrpSpPr>
      <p:grpSpPr>
        <a:xfrm>
          <a:off x="0" y="0"/>
          <a:ext cx="0" cy="0"/>
          <a:chOff x="0" y="0"/>
          <a:chExt cx="0" cy="0"/>
        </a:xfrm>
      </p:grpSpPr>
      <p:pic>
        <p:nvPicPr>
          <p:cNvPr id="2" name="image5.jpeg">
            <a:extLst>
              <a:ext uri="{FF2B5EF4-FFF2-40B4-BE49-F238E27FC236}">
                <a16:creationId xmlns:a16="http://schemas.microsoft.com/office/drawing/2014/main" id="{6A12DBE2-6BE6-DC77-ED32-6FA77018817D}"/>
              </a:ext>
            </a:extLst>
          </p:cNvPr>
          <p:cNvPicPr>
            <a:picLocks noChangeAspect="1"/>
          </p:cNvPicPr>
          <p:nvPr/>
        </p:nvPicPr>
        <p:blipFill>
          <a:blip r:embed="rId3"/>
          <a:stretch>
            <a:fillRect/>
          </a:stretch>
        </p:blipFill>
        <p:spPr>
          <a:xfrm>
            <a:off x="4151865" y="548800"/>
            <a:ext cx="3102541" cy="395970"/>
          </a:xfrm>
          <a:prstGeom prst="rect">
            <a:avLst/>
          </a:prstGeom>
        </p:spPr>
      </p:pic>
      <p:sp>
        <p:nvSpPr>
          <p:cNvPr id="4" name="文本框 3">
            <a:extLst>
              <a:ext uri="{FF2B5EF4-FFF2-40B4-BE49-F238E27FC236}">
                <a16:creationId xmlns:a16="http://schemas.microsoft.com/office/drawing/2014/main" id="{A9E1D072-4F46-8B7B-62CE-9C2853DC4271}"/>
              </a:ext>
            </a:extLst>
          </p:cNvPr>
          <p:cNvSpPr txBox="1"/>
          <p:nvPr/>
        </p:nvSpPr>
        <p:spPr>
          <a:xfrm>
            <a:off x="731627" y="1196845"/>
            <a:ext cx="10728745" cy="3892861"/>
          </a:xfrm>
          <a:prstGeom prst="rect">
            <a:avLst/>
          </a:prstGeom>
          <a:noFill/>
        </p:spPr>
        <p:txBody>
          <a:bodyPr wrap="square">
            <a:spAutoFit/>
          </a:bodyPr>
          <a:lstStyle/>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有一个面积为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的长方形</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当长增加</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宽增加</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恰好变成一个正方形</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设这个正方形的边长为</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则可列方程为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+3)=15	</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-3)=15</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en-US" altLang="zh-CN"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+3)=15	</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pPr>
            <a:r>
              <a:rPr lang="en-US" altLang="zh-CN"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-1)=15</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53D84FAE-8E2E-1F7E-BDEB-D8C2929482C4}"/>
              </a:ext>
            </a:extLst>
          </p:cNvPr>
          <p:cNvSpPr txBox="1"/>
          <p:nvPr/>
        </p:nvSpPr>
        <p:spPr>
          <a:xfrm>
            <a:off x="10272290" y="1988900"/>
            <a:ext cx="38889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60954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88305-4FFE-4D9F-13FF-1FBE345CF1D5}"/>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C6725AAA-B305-8189-FEA8-550CF5DFAD52}"/>
                  </a:ext>
                </a:extLst>
              </p:cNvPr>
              <p:cNvSpPr txBox="1"/>
              <p:nvPr/>
            </p:nvSpPr>
            <p:spPr>
              <a:xfrm>
                <a:off x="695625" y="476795"/>
                <a:ext cx="10800750" cy="1422825"/>
              </a:xfrm>
              <a:prstGeom prst="rect">
                <a:avLst/>
              </a:prstGeom>
              <a:noFill/>
            </p:spPr>
            <p:txBody>
              <a:bodyPr wrap="square">
                <a:spAutoFit/>
              </a:bodyPr>
              <a:lstStyle/>
              <a:p>
                <a:pPr algn="just">
                  <a:lnSpc>
                    <a:spcPct val="13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一元二次方程</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化为一般形式后为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试求</a:t>
                </a:r>
                <a14:m>
                  <m:oMath xmlns:m="http://schemas.openxmlformats.org/officeDocument/2006/math">
                    <m:f>
                      <m:f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𝒂</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𝒃</m:t>
                        </m:r>
                      </m:num>
                      <m:den>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𝒄</m:t>
                        </m:r>
                      </m:den>
                    </m:f>
                  </m:oMath>
                </a14:m>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的值</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C6725AAA-B305-8189-FEA8-550CF5DFAD52}"/>
                  </a:ext>
                </a:extLst>
              </p:cNvPr>
              <p:cNvSpPr txBox="1">
                <a:spLocks noRot="1" noChangeAspect="1" noMove="1" noResize="1" noEditPoints="1" noAdjustHandles="1" noChangeArrowheads="1" noChangeShapeType="1" noTextEdit="1"/>
              </p:cNvSpPr>
              <p:nvPr/>
            </p:nvSpPr>
            <p:spPr>
              <a:xfrm>
                <a:off x="695625" y="476795"/>
                <a:ext cx="10800750" cy="1422825"/>
              </a:xfrm>
              <a:prstGeom prst="rect">
                <a:avLst/>
              </a:prstGeom>
              <a:blipFill>
                <a:blip r:embed="rId3"/>
                <a:stretch>
                  <a:fillRect l="-1129" t="-855" r="-1185" b="-384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FE276B81-5D7E-E023-5401-7201CFE5D7F5}"/>
                  </a:ext>
                </a:extLst>
              </p:cNvPr>
              <p:cNvSpPr txBox="1"/>
              <p:nvPr/>
            </p:nvSpPr>
            <p:spPr>
              <a:xfrm>
                <a:off x="722530" y="1988900"/>
                <a:ext cx="7848545" cy="3771289"/>
              </a:xfrm>
              <a:prstGeom prst="rect">
                <a:avLst/>
              </a:prstGeom>
              <a:noFill/>
            </p:spPr>
            <p:txBody>
              <a:bodyPr wrap="square">
                <a:spAutoFit/>
              </a:bodyPr>
              <a:lstStyle/>
              <a:p>
                <a:pPr algn="just">
                  <a:lnSpc>
                    <a:spcPct val="13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原方程可化为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ax</a:t>
                </a:r>
                <a:r>
                  <a:rPr lang="en-US" altLang="zh-CN" sz="2800" b="1" baseline="30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x+a-b+c</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该一元二次方程的一般形式为</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𝒂</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𝒂</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𝒃</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𝟑</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𝒂</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𝒃</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𝒄</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
                      </m:e>
                    </m:d>
                  </m:oMath>
                </a14:m>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解得</a:t>
                </a:r>
                <a14:m>
                  <m:oMath xmlns:m="http://schemas.openxmlformats.org/officeDocument/2006/math">
                    <m:d>
                      <m:dPr>
                        <m:begChr m:val="{"/>
                        <m:endChr m:val=""/>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𝒂</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𝒃</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r>
                            <m:e>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𝒄</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e>
                          </m:mr>
                        </m:m>
                      </m:e>
                    </m:d>
                  </m:oMath>
                </a14:m>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rPr>
                        </m:ctrlPr>
                      </m:fPr>
                      <m:num>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𝒂</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𝒃</m:t>
                        </m:r>
                      </m:num>
                      <m:den>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𝒄</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rPr>
                        </m:ctrlPr>
                      </m:fPr>
                      <m:num>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𝟏</m:t>
                        </m:r>
                      </m:num>
                      <m:den>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rPr>
                        </m:ctrlPr>
                      </m:fPr>
                      <m:num>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𝟑</m:t>
                        </m:r>
                      </m:num>
                      <m:den>
                        <m:r>
                          <a:rPr lang="en-US" altLang="zh-CN" sz="2800" b="1" i="1" smtClean="0">
                            <a:solidFill>
                              <a:srgbClr val="DB251C"/>
                            </a:solidFill>
                            <a:effectLst/>
                            <a:latin typeface="Cambria Math" panose="02040503050406030204" pitchFamily="18" charset="0"/>
                            <a:ea typeface="方正书宋_GBK"/>
                            <a:cs typeface="Times New Roman" panose="02020603050405020304" pitchFamily="18" charset="0"/>
                          </a:rPr>
                          <m:t>𝟐</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800" b="1" dirty="0">
                  <a:solidFill>
                    <a:srgbClr val="DB251C"/>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FE276B81-5D7E-E023-5401-7201CFE5D7F5}"/>
                  </a:ext>
                </a:extLst>
              </p:cNvPr>
              <p:cNvSpPr txBox="1">
                <a:spLocks noRot="1" noChangeAspect="1" noMove="1" noResize="1" noEditPoints="1" noAdjustHandles="1" noChangeArrowheads="1" noChangeShapeType="1" noTextEdit="1"/>
              </p:cNvSpPr>
              <p:nvPr/>
            </p:nvSpPr>
            <p:spPr>
              <a:xfrm>
                <a:off x="722530" y="1988900"/>
                <a:ext cx="7848545" cy="3771289"/>
              </a:xfrm>
              <a:prstGeom prst="rect">
                <a:avLst/>
              </a:prstGeom>
              <a:blipFill>
                <a:blip r:embed="rId4"/>
                <a:stretch>
                  <a:fillRect l="-1632" t="-323" b="-96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8676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FDE00-40F4-0FE9-48CE-BA9FE102A9A4}"/>
            </a:ext>
          </a:extLst>
        </p:cNvPr>
        <p:cNvGrpSpPr/>
        <p:nvPr/>
      </p:nvGrpSpPr>
      <p:grpSpPr>
        <a:xfrm>
          <a:off x="0" y="0"/>
          <a:ext cx="0" cy="0"/>
          <a:chOff x="0" y="0"/>
          <a:chExt cx="0" cy="0"/>
        </a:xfrm>
      </p:grpSpPr>
      <p:pic>
        <p:nvPicPr>
          <p:cNvPr id="2" name="image1.jpeg">
            <a:extLst>
              <a:ext uri="{FF2B5EF4-FFF2-40B4-BE49-F238E27FC236}">
                <a16:creationId xmlns:a16="http://schemas.microsoft.com/office/drawing/2014/main" id="{D3F1289F-C815-2689-8F11-9E7B80E8833B}"/>
              </a:ext>
            </a:extLst>
          </p:cNvPr>
          <p:cNvPicPr>
            <a:picLocks noChangeAspect="1"/>
          </p:cNvPicPr>
          <p:nvPr/>
        </p:nvPicPr>
        <p:blipFill>
          <a:blip r:embed="rId3"/>
          <a:stretch>
            <a:fillRect/>
          </a:stretch>
        </p:blipFill>
        <p:spPr>
          <a:xfrm>
            <a:off x="4295875" y="548800"/>
            <a:ext cx="2706571" cy="395970"/>
          </a:xfrm>
          <a:prstGeom prst="rect">
            <a:avLst/>
          </a:prstGeom>
        </p:spPr>
      </p:pic>
      <mc:AlternateContent xmlns:mc="http://schemas.openxmlformats.org/markup-compatibility/2006">
        <mc:Choice xmlns:a14="http://schemas.microsoft.com/office/drawing/2010/main" Requires="a14">
          <p:sp>
            <p:nvSpPr>
              <p:cNvPr id="4" name="文本框 3">
                <a:extLst>
                  <a:ext uri="{FF2B5EF4-FFF2-40B4-BE49-F238E27FC236}">
                    <a16:creationId xmlns:a16="http://schemas.microsoft.com/office/drawing/2014/main" id="{926E6229-CAA6-78EC-463C-6109E5DA77B0}"/>
                  </a:ext>
                </a:extLst>
              </p:cNvPr>
              <p:cNvSpPr txBox="1"/>
              <p:nvPr/>
            </p:nvSpPr>
            <p:spPr>
              <a:xfrm>
                <a:off x="623620" y="951125"/>
                <a:ext cx="10440725" cy="2240742"/>
              </a:xfrm>
              <a:prstGeom prst="rect">
                <a:avLst/>
              </a:prstGeom>
              <a:noFill/>
            </p:spPr>
            <p:txBody>
              <a:bodyPr wrap="square">
                <a:spAutoFit/>
              </a:bodyPr>
              <a:lstStyle/>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·重庆育才</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下列方程是一元二次方程的是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	                 B</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pPr>
                <a:r>
                  <a:rPr lang="en-US" altLang="zh-CN"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D</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num>
                      <m:den>
                        <m:sSup>
                          <m:sSup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e>
                          <m:sup>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sup>
                        </m:sSup>
                      </m:den>
                    </m:f>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文本框 3">
                <a:extLst>
                  <a:ext uri="{FF2B5EF4-FFF2-40B4-BE49-F238E27FC236}">
                    <a16:creationId xmlns:a16="http://schemas.microsoft.com/office/drawing/2014/main" id="{926E6229-CAA6-78EC-463C-6109E5DA77B0}"/>
                  </a:ext>
                </a:extLst>
              </p:cNvPr>
              <p:cNvSpPr txBox="1">
                <a:spLocks noRot="1" noChangeAspect="1" noMove="1" noResize="1" noEditPoints="1" noAdjustHandles="1" noChangeArrowheads="1" noChangeShapeType="1" noTextEdit="1"/>
              </p:cNvSpPr>
              <p:nvPr/>
            </p:nvSpPr>
            <p:spPr>
              <a:xfrm>
                <a:off x="623620" y="951125"/>
                <a:ext cx="10440725" cy="2240742"/>
              </a:xfrm>
              <a:prstGeom prst="rect">
                <a:avLst/>
              </a:prstGeom>
              <a:blipFill>
                <a:blip r:embed="rId4"/>
                <a:stretch>
                  <a:fillRect l="-1168" b="-2174"/>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889C2849-6E24-334D-4E4B-1BD7E7AC05C8}"/>
              </a:ext>
            </a:extLst>
          </p:cNvPr>
          <p:cNvSpPr txBox="1"/>
          <p:nvPr/>
        </p:nvSpPr>
        <p:spPr>
          <a:xfrm>
            <a:off x="623620" y="3191867"/>
            <a:ext cx="10624136" cy="2600199"/>
          </a:xfrm>
          <a:prstGeom prst="rect">
            <a:avLst/>
          </a:prstGeom>
          <a:noFill/>
        </p:spPr>
        <p:txBody>
          <a:bodyPr wrap="square">
            <a:spAutoFit/>
          </a:bodyPr>
          <a:lstStyle/>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一元二次方程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的二次项系数、一次项系数、常数项分别是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A.3,2,-3	                            B.3,2,3</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C.3,-2,3	                            D.3,-2,-3</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FEB42097-64C9-FCEB-40C2-8739159A9DB8}"/>
              </a:ext>
            </a:extLst>
          </p:cNvPr>
          <p:cNvSpPr txBox="1"/>
          <p:nvPr/>
        </p:nvSpPr>
        <p:spPr>
          <a:xfrm>
            <a:off x="8472165" y="1100609"/>
            <a:ext cx="38889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endParaRPr lang="zh-CN" altLang="en-US" dirty="0"/>
          </a:p>
        </p:txBody>
      </p:sp>
      <p:sp>
        <p:nvSpPr>
          <p:cNvPr id="12" name="文本框 11">
            <a:extLst>
              <a:ext uri="{FF2B5EF4-FFF2-40B4-BE49-F238E27FC236}">
                <a16:creationId xmlns:a16="http://schemas.microsoft.com/office/drawing/2014/main" id="{3DA3AC1F-B2E3-3E09-6315-447EE6210441}"/>
              </a:ext>
            </a:extLst>
          </p:cNvPr>
          <p:cNvSpPr txBox="1"/>
          <p:nvPr/>
        </p:nvSpPr>
        <p:spPr>
          <a:xfrm>
            <a:off x="1343670" y="3974178"/>
            <a:ext cx="43203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026515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07C55-3554-3083-18A2-39474D299BBA}"/>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文本框 7">
                <a:extLst>
                  <a:ext uri="{FF2B5EF4-FFF2-40B4-BE49-F238E27FC236}">
                    <a16:creationId xmlns:a16="http://schemas.microsoft.com/office/drawing/2014/main" id="{065DE3DC-9A80-FDF1-E0B5-F39CD940EB81}"/>
                  </a:ext>
                </a:extLst>
              </p:cNvPr>
              <p:cNvSpPr txBox="1"/>
              <p:nvPr/>
            </p:nvSpPr>
            <p:spPr>
              <a:xfrm>
                <a:off x="623620" y="1196845"/>
                <a:ext cx="10944760" cy="3870227"/>
              </a:xfrm>
              <a:prstGeom prst="rect">
                <a:avLst/>
              </a:prstGeom>
              <a:noFill/>
            </p:spPr>
            <p:txBody>
              <a:bodyPr wrap="square">
                <a:spAutoFit/>
              </a:bodyPr>
              <a:lstStyle/>
              <a:p>
                <a:pPr algn="just">
                  <a:lnSpc>
                    <a:spcPct val="15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·重庆西附</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今年除夕夜时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小明班上的同学都将自己编辑好的各不相同的拜年短信发送给班级的每一位同学</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全班共发送</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条拜年短信</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如果全班有</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名同学</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则可列方程为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en-US" altLang="zh-CN"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e>
                    </m:d>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980	                       B</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e>
                        </m:d>
                      </m:num>
                      <m:den>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den>
                    </m:f>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980</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pPr>
                <a:r>
                  <a:rPr lang="en-US" altLang="zh-CN"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e>
                    </m:d>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980	                       D</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d>
                          <m:d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e>
                        </m:d>
                      </m:num>
                      <m:den>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den>
                    </m:f>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980</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文本框 7">
                <a:extLst>
                  <a:ext uri="{FF2B5EF4-FFF2-40B4-BE49-F238E27FC236}">
                    <a16:creationId xmlns:a16="http://schemas.microsoft.com/office/drawing/2014/main" id="{065DE3DC-9A80-FDF1-E0B5-F39CD940EB81}"/>
                  </a:ext>
                </a:extLst>
              </p:cNvPr>
              <p:cNvSpPr txBox="1">
                <a:spLocks noRot="1" noChangeAspect="1" noMove="1" noResize="1" noEditPoints="1" noAdjustHandles="1" noChangeArrowheads="1" noChangeShapeType="1" noTextEdit="1"/>
              </p:cNvSpPr>
              <p:nvPr/>
            </p:nvSpPr>
            <p:spPr>
              <a:xfrm>
                <a:off x="623620" y="1196845"/>
                <a:ext cx="10944760" cy="3870227"/>
              </a:xfrm>
              <a:prstGeom prst="rect">
                <a:avLst/>
              </a:prstGeom>
              <a:blipFill>
                <a:blip r:embed="rId3"/>
                <a:stretch>
                  <a:fillRect l="-1114" r="-1114" b="-945"/>
                </a:stretch>
              </a:blipFill>
            </p:spPr>
            <p:txBody>
              <a:bodyPr/>
              <a:lstStyle/>
              <a:p>
                <a:r>
                  <a:rPr lang="zh-CN" altLang="en-US">
                    <a:noFill/>
                  </a:rPr>
                  <a:t> </a:t>
                </a:r>
              </a:p>
            </p:txBody>
          </p:sp>
        </mc:Fallback>
      </mc:AlternateContent>
      <p:sp>
        <p:nvSpPr>
          <p:cNvPr id="3" name="文本框 2">
            <a:extLst>
              <a:ext uri="{FF2B5EF4-FFF2-40B4-BE49-F238E27FC236}">
                <a16:creationId xmlns:a16="http://schemas.microsoft.com/office/drawing/2014/main" id="{FD5CD5F1-5F13-CF82-2ECD-FF4D35D962A5}"/>
              </a:ext>
            </a:extLst>
          </p:cNvPr>
          <p:cNvSpPr txBox="1"/>
          <p:nvPr/>
        </p:nvSpPr>
        <p:spPr>
          <a:xfrm>
            <a:off x="7176075" y="2608738"/>
            <a:ext cx="53290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50813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5E562-F9D5-71EB-B439-052D616B5D6F}"/>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80E4DF1F-C075-9404-49EC-64E9479B385D}"/>
              </a:ext>
            </a:extLst>
          </p:cNvPr>
          <p:cNvSpPr txBox="1"/>
          <p:nvPr/>
        </p:nvSpPr>
        <p:spPr>
          <a:xfrm>
            <a:off x="641621" y="764815"/>
            <a:ext cx="10908758" cy="4265527"/>
          </a:xfrm>
          <a:prstGeom prst="rect">
            <a:avLst/>
          </a:prstGeom>
          <a:noFill/>
        </p:spPr>
        <p:txBody>
          <a:bodyPr wrap="square">
            <a:spAutoFit/>
          </a:bodyPr>
          <a:lstStyle/>
          <a:p>
            <a:pPr algn="just">
              <a:lnSpc>
                <a:spcPct val="20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i="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是关于</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的一元二次方程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的值是</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20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将一元二次方程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化成一般形式为</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其二次项系数是</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一次项是</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常数项是</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20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若一元二次方程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的二次项系数、一次项系数及常数项之和为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9E0635FC-2586-6A9D-C320-A964184B5781}"/>
              </a:ext>
            </a:extLst>
          </p:cNvPr>
          <p:cNvSpPr txBox="1"/>
          <p:nvPr/>
        </p:nvSpPr>
        <p:spPr>
          <a:xfrm>
            <a:off x="8472165" y="1052835"/>
            <a:ext cx="24488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endParaRPr lang="zh-CN" altLang="en-US" dirty="0"/>
          </a:p>
        </p:txBody>
      </p:sp>
      <p:sp>
        <p:nvSpPr>
          <p:cNvPr id="7" name="文本框 6">
            <a:extLst>
              <a:ext uri="{FF2B5EF4-FFF2-40B4-BE49-F238E27FC236}">
                <a16:creationId xmlns:a16="http://schemas.microsoft.com/office/drawing/2014/main" id="{F48C61F5-8D19-7AD9-5E61-93C0193627A8}"/>
              </a:ext>
            </a:extLst>
          </p:cNvPr>
          <p:cNvSpPr txBox="1"/>
          <p:nvPr/>
        </p:nvSpPr>
        <p:spPr>
          <a:xfrm>
            <a:off x="8328155" y="1893015"/>
            <a:ext cx="1756990" cy="523220"/>
          </a:xfrm>
          <a:prstGeom prst="rect">
            <a:avLst/>
          </a:prstGeom>
          <a:noFill/>
        </p:spPr>
        <p:txBody>
          <a:bodyPr wrap="square">
            <a:spAutoFit/>
          </a:bodyPr>
          <a:lstStyle/>
          <a:p>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en-US" altLang="zh-CN" sz="2800" b="1" i="0" strike="noStrike" kern="1200" cap="none" spc="0" normalizeH="0" baseline="3000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8</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0</a:t>
            </a:r>
            <a:r>
              <a:rPr kumimoji="0" lang="zh-CN" altLang="zh-CN" sz="2800" b="1" i="0"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9" name="文本框 8">
            <a:extLst>
              <a:ext uri="{FF2B5EF4-FFF2-40B4-BE49-F238E27FC236}">
                <a16:creationId xmlns:a16="http://schemas.microsoft.com/office/drawing/2014/main" id="{81F81C0E-3278-267F-5405-B57042B0E2A0}"/>
              </a:ext>
            </a:extLst>
          </p:cNvPr>
          <p:cNvSpPr txBox="1"/>
          <p:nvPr/>
        </p:nvSpPr>
        <p:spPr>
          <a:xfrm>
            <a:off x="2063720" y="2780955"/>
            <a:ext cx="36002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endParaRPr lang="zh-CN" altLang="en-US" dirty="0"/>
          </a:p>
        </p:txBody>
      </p:sp>
      <p:sp>
        <p:nvSpPr>
          <p:cNvPr id="11" name="文本框 10">
            <a:extLst>
              <a:ext uri="{FF2B5EF4-FFF2-40B4-BE49-F238E27FC236}">
                <a16:creationId xmlns:a16="http://schemas.microsoft.com/office/drawing/2014/main" id="{779FC40C-80A9-AB3D-D695-50B5ADDFDFBA}"/>
              </a:ext>
            </a:extLst>
          </p:cNvPr>
          <p:cNvSpPr txBox="1"/>
          <p:nvPr/>
        </p:nvSpPr>
        <p:spPr>
          <a:xfrm>
            <a:off x="4439885" y="2780955"/>
            <a:ext cx="720050" cy="523220"/>
          </a:xfrm>
          <a:prstGeom prst="rect">
            <a:avLst/>
          </a:prstGeom>
          <a:noFill/>
        </p:spPr>
        <p:txBody>
          <a:bodyPr wrap="square">
            <a:spAutoFit/>
          </a:bodyPr>
          <a:lstStyle/>
          <a:p>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zh-CN" altLang="zh-CN" sz="2800" b="1" i="0" strike="noStrike" kern="1200" cap="none" spc="0" normalizeH="0" baseline="0" noProof="0" dirty="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13" name="文本框 12">
            <a:extLst>
              <a:ext uri="{FF2B5EF4-FFF2-40B4-BE49-F238E27FC236}">
                <a16:creationId xmlns:a16="http://schemas.microsoft.com/office/drawing/2014/main" id="{BB4ECC2A-FFF1-5AE2-12B2-10A30904EFF1}"/>
              </a:ext>
            </a:extLst>
          </p:cNvPr>
          <p:cNvSpPr txBox="1"/>
          <p:nvPr/>
        </p:nvSpPr>
        <p:spPr>
          <a:xfrm>
            <a:off x="7021412" y="2761145"/>
            <a:ext cx="514688" cy="523220"/>
          </a:xfrm>
          <a:prstGeom prst="rect">
            <a:avLst/>
          </a:prstGeom>
          <a:noFill/>
        </p:spPr>
        <p:txBody>
          <a:bodyPr wrap="square">
            <a:spAutoFit/>
          </a:bodyPr>
          <a:lstStyle/>
          <a:p>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8</a:t>
            </a:r>
            <a:endParaRPr lang="zh-CN" altLang="en-US" dirty="0"/>
          </a:p>
        </p:txBody>
      </p:sp>
      <p:sp>
        <p:nvSpPr>
          <p:cNvPr id="15" name="文本框 14">
            <a:extLst>
              <a:ext uri="{FF2B5EF4-FFF2-40B4-BE49-F238E27FC236}">
                <a16:creationId xmlns:a16="http://schemas.microsoft.com/office/drawing/2014/main" id="{0F86650D-A37E-FABA-B8B0-3056777432AC}"/>
              </a:ext>
            </a:extLst>
          </p:cNvPr>
          <p:cNvSpPr txBox="1"/>
          <p:nvPr/>
        </p:nvSpPr>
        <p:spPr>
          <a:xfrm>
            <a:off x="4079860" y="4494432"/>
            <a:ext cx="36002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8</a:t>
            </a:r>
            <a:endParaRPr lang="zh-CN" altLang="en-US" dirty="0"/>
          </a:p>
        </p:txBody>
      </p:sp>
    </p:spTree>
    <p:extLst>
      <p:ext uri="{BB962C8B-B14F-4D97-AF65-F5344CB8AC3E}">
        <p14:creationId xmlns:p14="http://schemas.microsoft.com/office/powerpoint/2010/main" val="3115638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3"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2AEED-427A-7583-684F-4FA58EA679C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2425BD42-BEA7-4105-0BA0-E8C8B1E97FD7}"/>
              </a:ext>
            </a:extLst>
          </p:cNvPr>
          <p:cNvSpPr txBox="1"/>
          <p:nvPr/>
        </p:nvSpPr>
        <p:spPr>
          <a:xfrm>
            <a:off x="767630" y="523405"/>
            <a:ext cx="10474780" cy="1152367"/>
          </a:xfrm>
          <a:prstGeom prst="rect">
            <a:avLst/>
          </a:prstGeom>
          <a:noFill/>
        </p:spPr>
        <p:txBody>
          <a:bodyPr wrap="square">
            <a:spAutoFit/>
          </a:bodyPr>
          <a:lstStyle/>
          <a:p>
            <a:pPr algn="just">
              <a:lnSpc>
                <a:spcPct val="13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根据下列问题列方程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并化为一般形式</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不必求解</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两个相同正方形的面积和为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求这个正方形的边长</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385A7945-7E23-9C9E-AC24-1E98F4B80647}"/>
              </a:ext>
            </a:extLst>
          </p:cNvPr>
          <p:cNvSpPr txBox="1"/>
          <p:nvPr/>
        </p:nvSpPr>
        <p:spPr>
          <a:xfrm>
            <a:off x="751665" y="1577641"/>
            <a:ext cx="4624285" cy="1152367"/>
          </a:xfrm>
          <a:prstGeom prst="rect">
            <a:avLst/>
          </a:prstGeom>
          <a:noFill/>
        </p:spPr>
        <p:txBody>
          <a:bodyPr wrap="square">
            <a:spAutoFit/>
          </a:bodyPr>
          <a:lstStyle/>
          <a:p>
            <a:pPr algn="just">
              <a:lnSpc>
                <a:spcPct val="13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化为一般形式为</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5515B661-7BC5-C5E8-628E-AB346520822B}"/>
              </a:ext>
            </a:extLst>
          </p:cNvPr>
          <p:cNvSpPr txBox="1"/>
          <p:nvPr/>
        </p:nvSpPr>
        <p:spPr>
          <a:xfrm>
            <a:off x="751665" y="2924965"/>
            <a:ext cx="10024660" cy="592213"/>
          </a:xfrm>
          <a:prstGeom prst="rect">
            <a:avLst/>
          </a:prstGeom>
          <a:noFill/>
        </p:spPr>
        <p:txBody>
          <a:bodyPr wrap="square">
            <a:spAutoFit/>
          </a:bodyPr>
          <a:lstStyle/>
          <a:p>
            <a:pPr algn="just">
              <a:lnSpc>
                <a:spcPct val="13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一个直角三角形的三条边长是三个连续的整数</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求斜边的长</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ED01849C-A57A-08FD-D987-BEA30D29B39E}"/>
              </a:ext>
            </a:extLst>
          </p:cNvPr>
          <p:cNvSpPr txBox="1"/>
          <p:nvPr/>
        </p:nvSpPr>
        <p:spPr>
          <a:xfrm>
            <a:off x="772409" y="3727913"/>
            <a:ext cx="10723965" cy="1712520"/>
          </a:xfrm>
          <a:prstGeom prst="rect">
            <a:avLst/>
          </a:prstGeom>
          <a:noFill/>
        </p:spPr>
        <p:txBody>
          <a:bodyPr wrap="square">
            <a:spAutoFit/>
          </a:bodyPr>
          <a:lstStyle/>
          <a:p>
            <a:pPr algn="just">
              <a:lnSpc>
                <a:spcPct val="13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设较短的直角边长为</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则另一条直角边长为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斜边长为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由勾股定理可列出方程</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30000"/>
              </a:lnSpc>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整理</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0568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D0592-4DBF-CDD5-13C3-FA304B27CEA9}"/>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4718F853-7F3F-DB32-4186-6AA3A2479FC3}"/>
              </a:ext>
            </a:extLst>
          </p:cNvPr>
          <p:cNvSpPr txBox="1"/>
          <p:nvPr/>
        </p:nvSpPr>
        <p:spPr>
          <a:xfrm>
            <a:off x="839634" y="548800"/>
            <a:ext cx="10584735" cy="1303177"/>
          </a:xfrm>
          <a:prstGeom prst="rect">
            <a:avLst/>
          </a:prstGeom>
          <a:noFill/>
        </p:spPr>
        <p:txBody>
          <a:bodyPr wrap="square">
            <a:spAutoFit/>
          </a:bodyPr>
          <a:lstStyle/>
          <a:p>
            <a:pPr algn="just">
              <a:lnSpc>
                <a:spcPct val="15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从正方形的铁片上剪下一个</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宽的矩形</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阴影部分</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余下的面积是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问原来正方形的边长是多少</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FC73AA4F-0A22-7333-B93B-EB56BA4A474F}"/>
              </a:ext>
            </a:extLst>
          </p:cNvPr>
          <p:cNvSpPr txBox="1"/>
          <p:nvPr/>
        </p:nvSpPr>
        <p:spPr>
          <a:xfrm>
            <a:off x="839634" y="1987822"/>
            <a:ext cx="5544385" cy="3242170"/>
          </a:xfrm>
          <a:prstGeom prst="rect">
            <a:avLst/>
          </a:prstGeom>
          <a:noFill/>
        </p:spPr>
        <p:txBody>
          <a:bodyPr wrap="square">
            <a:spAutoFit/>
          </a:bodyPr>
          <a:lstStyle/>
          <a:p>
            <a:pPr algn="just">
              <a:lnSpc>
                <a:spcPct val="15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设原来正方形的边长为</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cm,</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则余下的矩形的宽为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2)cm</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由题意可列出方程</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48</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整理</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48</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image2.jpeg">
            <a:extLst>
              <a:ext uri="{FF2B5EF4-FFF2-40B4-BE49-F238E27FC236}">
                <a16:creationId xmlns:a16="http://schemas.microsoft.com/office/drawing/2014/main" id="{9B782E6B-38F2-2D42-BD8E-108BE77764F8}"/>
              </a:ext>
            </a:extLst>
          </p:cNvPr>
          <p:cNvPicPr>
            <a:picLocks noChangeAspect="1"/>
          </p:cNvPicPr>
          <p:nvPr/>
        </p:nvPicPr>
        <p:blipFill>
          <a:blip r:embed="rId3"/>
          <a:stretch>
            <a:fillRect/>
          </a:stretch>
        </p:blipFill>
        <p:spPr>
          <a:xfrm>
            <a:off x="8400160" y="2564940"/>
            <a:ext cx="2017007" cy="2017007"/>
          </a:xfrm>
          <a:prstGeom prst="rect">
            <a:avLst/>
          </a:prstGeom>
        </p:spPr>
      </p:pic>
    </p:spTree>
    <p:extLst>
      <p:ext uri="{BB962C8B-B14F-4D97-AF65-F5344CB8AC3E}">
        <p14:creationId xmlns:p14="http://schemas.microsoft.com/office/powerpoint/2010/main" val="2185799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4C986-41C1-09CF-5DA0-019BE2E2E11E}"/>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9385F7AF-F46D-CFA5-3E19-BF91DD7B4FB2}"/>
              </a:ext>
            </a:extLst>
          </p:cNvPr>
          <p:cNvSpPr txBox="1"/>
          <p:nvPr/>
        </p:nvSpPr>
        <p:spPr>
          <a:xfrm>
            <a:off x="659623" y="615206"/>
            <a:ext cx="10944760" cy="1303177"/>
          </a:xfrm>
          <a:prstGeom prst="rect">
            <a:avLst/>
          </a:prstGeom>
          <a:noFill/>
        </p:spPr>
        <p:txBody>
          <a:bodyPr wrap="square">
            <a:spAutoFit/>
          </a:bodyPr>
          <a:lstStyle/>
          <a:p>
            <a:pPr algn="just">
              <a:lnSpc>
                <a:spcPct val="15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现有长方形纸片一张</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长</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宽</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需要剪去边长为多少的小正方形才能将其做成底面积为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的无盖长方体纸盒</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C2EC3CBE-26B1-B5A7-35B2-F9FFCE9C5289}"/>
              </a:ext>
            </a:extLst>
          </p:cNvPr>
          <p:cNvSpPr txBox="1"/>
          <p:nvPr/>
        </p:nvSpPr>
        <p:spPr>
          <a:xfrm>
            <a:off x="803632" y="2060905"/>
            <a:ext cx="10584735" cy="3242170"/>
          </a:xfrm>
          <a:prstGeom prst="rect">
            <a:avLst/>
          </a:prstGeom>
          <a:noFill/>
        </p:spPr>
        <p:txBody>
          <a:bodyPr wrap="square">
            <a:spAutoFit/>
          </a:bodyPr>
          <a:lstStyle/>
          <a:p>
            <a:pPr algn="just">
              <a:lnSpc>
                <a:spcPct val="15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设需要剪去的小正方形的边长为</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则盒子的底面长方形的长为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(19</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)cm,</a:t>
            </a:r>
          </a:p>
          <a:p>
            <a:pPr algn="just">
              <a:lnSpc>
                <a:spcPct val="15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宽为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)cm</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(19</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165,</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化为一般形式为</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17</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image3.jpeg">
            <a:extLst>
              <a:ext uri="{FF2B5EF4-FFF2-40B4-BE49-F238E27FC236}">
                <a16:creationId xmlns:a16="http://schemas.microsoft.com/office/drawing/2014/main" id="{458F56B0-5256-9E66-5CE0-F76D85BBCE55}"/>
              </a:ext>
            </a:extLst>
          </p:cNvPr>
          <p:cNvPicPr>
            <a:picLocks noChangeAspect="1"/>
          </p:cNvPicPr>
          <p:nvPr/>
        </p:nvPicPr>
        <p:blipFill>
          <a:blip r:embed="rId3"/>
          <a:stretch>
            <a:fillRect/>
          </a:stretch>
        </p:blipFill>
        <p:spPr>
          <a:xfrm>
            <a:off x="7860123" y="3188277"/>
            <a:ext cx="2569309" cy="1969300"/>
          </a:xfrm>
          <a:prstGeom prst="rect">
            <a:avLst/>
          </a:prstGeom>
        </p:spPr>
      </p:pic>
    </p:spTree>
    <p:extLst>
      <p:ext uri="{BB962C8B-B14F-4D97-AF65-F5344CB8AC3E}">
        <p14:creationId xmlns:p14="http://schemas.microsoft.com/office/powerpoint/2010/main" val="160108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45496-60A4-EE85-D426-508D8F0E854E}"/>
            </a:ext>
          </a:extLst>
        </p:cNvPr>
        <p:cNvGrpSpPr/>
        <p:nvPr/>
      </p:nvGrpSpPr>
      <p:grpSpPr>
        <a:xfrm>
          <a:off x="0" y="0"/>
          <a:ext cx="0" cy="0"/>
          <a:chOff x="0" y="0"/>
          <a:chExt cx="0" cy="0"/>
        </a:xfrm>
      </p:grpSpPr>
      <p:pic>
        <p:nvPicPr>
          <p:cNvPr id="2" name="image4.jpeg">
            <a:extLst>
              <a:ext uri="{FF2B5EF4-FFF2-40B4-BE49-F238E27FC236}">
                <a16:creationId xmlns:a16="http://schemas.microsoft.com/office/drawing/2014/main" id="{E59A29E8-EB96-E2AC-C4A5-C602666A85FD}"/>
              </a:ext>
            </a:extLst>
          </p:cNvPr>
          <p:cNvPicPr>
            <a:picLocks noChangeAspect="1"/>
          </p:cNvPicPr>
          <p:nvPr/>
        </p:nvPicPr>
        <p:blipFill>
          <a:blip r:embed="rId3"/>
          <a:stretch>
            <a:fillRect/>
          </a:stretch>
        </p:blipFill>
        <p:spPr>
          <a:xfrm>
            <a:off x="4742714" y="570246"/>
            <a:ext cx="2706571" cy="395970"/>
          </a:xfrm>
          <a:prstGeom prst="rect">
            <a:avLst/>
          </a:prstGeom>
        </p:spPr>
      </p:pic>
      <p:sp>
        <p:nvSpPr>
          <p:cNvPr id="4" name="文本框 3">
            <a:extLst>
              <a:ext uri="{FF2B5EF4-FFF2-40B4-BE49-F238E27FC236}">
                <a16:creationId xmlns:a16="http://schemas.microsoft.com/office/drawing/2014/main" id="{1489FA60-24C2-EA56-6AD7-1251F4421CFA}"/>
              </a:ext>
            </a:extLst>
          </p:cNvPr>
          <p:cNvSpPr txBox="1"/>
          <p:nvPr/>
        </p:nvSpPr>
        <p:spPr>
          <a:xfrm>
            <a:off x="551615" y="1182231"/>
            <a:ext cx="10728745" cy="2246769"/>
          </a:xfrm>
          <a:prstGeom prst="rect">
            <a:avLst/>
          </a:prstGeom>
          <a:noFill/>
        </p:spPr>
        <p:txBody>
          <a:bodyPr wrap="square">
            <a:spAutoFit/>
          </a:bodyPr>
          <a:lstStyle/>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下列方程中</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无论</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取何值时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总是关于</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的一元二次方程的是</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76448548-2859-9FA5-E375-1C9F19C015BC}"/>
              </a:ext>
            </a:extLst>
          </p:cNvPr>
          <p:cNvSpPr txBox="1"/>
          <p:nvPr/>
        </p:nvSpPr>
        <p:spPr>
          <a:xfrm>
            <a:off x="551615" y="3645015"/>
            <a:ext cx="10492940" cy="1857816"/>
          </a:xfrm>
          <a:prstGeom prst="rect">
            <a:avLst/>
          </a:prstGeom>
          <a:noFill/>
        </p:spPr>
        <p:txBody>
          <a:bodyPr wrap="square">
            <a:spAutoFit/>
          </a:bodyPr>
          <a:lstStyle/>
          <a:p>
            <a:pPr algn="just">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若关于</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的一元二次方程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中不含常数项</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已知关于</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的一元二次方程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的一次项系数为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的值为</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5614EA6D-097E-6B0A-7C90-262BE916C437}"/>
              </a:ext>
            </a:extLst>
          </p:cNvPr>
          <p:cNvSpPr txBox="1"/>
          <p:nvPr/>
        </p:nvSpPr>
        <p:spPr>
          <a:xfrm>
            <a:off x="10344295" y="1216906"/>
            <a:ext cx="46090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mc:AlternateContent xmlns:mc="http://schemas.openxmlformats.org/markup-compatibility/2006">
        <mc:Choice xmlns:a14="http://schemas.microsoft.com/office/drawing/2010/main" Requires="a14">
          <p:sp>
            <p:nvSpPr>
              <p:cNvPr id="10" name="文本框 9">
                <a:extLst>
                  <a:ext uri="{FF2B5EF4-FFF2-40B4-BE49-F238E27FC236}">
                    <a16:creationId xmlns:a16="http://schemas.microsoft.com/office/drawing/2014/main" id="{8DFE1F59-47EC-EE40-543A-DF1E4D88EC1A}"/>
                  </a:ext>
                </a:extLst>
              </p:cNvPr>
              <p:cNvSpPr txBox="1"/>
              <p:nvPr/>
            </p:nvSpPr>
            <p:spPr>
              <a:xfrm>
                <a:off x="1362525" y="4010308"/>
                <a:ext cx="1061220" cy="565155"/>
              </a:xfrm>
              <a:prstGeom prst="rect">
                <a:avLst/>
              </a:prstGeom>
              <a:noFill/>
            </p:spPr>
            <p:txBody>
              <a:bodyPr wrap="square">
                <a:spAutoFit/>
              </a:bodyPr>
              <a:lstStyle/>
              <a:p>
                <a:r>
                  <a:rPr kumimoji="0" lang="en-US" altLang="zh-CN" sz="2800" b="1"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kumimoji="0" lang="zh-CN" altLang="zh-CN" sz="2800" b="1"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800" b="1" i="0" strike="noStrike" kern="1200" cap="none" spc="0" normalizeH="0" baseline="0" noProof="0">
                            <a:ln>
                              <a:noFill/>
                            </a:ln>
                            <a:solidFill>
                              <a:srgbClr val="DB251C"/>
                            </a:solidFill>
                            <a:effectLst/>
                            <a:uLnTx/>
                            <a:uFillTx/>
                            <a:latin typeface="Cambria Math" panose="02040503050406030204" pitchFamily="18" charset="0"/>
                            <a:ea typeface="方正书宋_GBK"/>
                            <a:cs typeface="Times New Roman" panose="02020603050405020304" pitchFamily="18" charset="0"/>
                          </a:rPr>
                          <m:t>𝟐</m:t>
                        </m:r>
                      </m:e>
                    </m:rad>
                  </m:oMath>
                </a14:m>
                <a:endParaRPr lang="zh-CN" altLang="en-US" dirty="0">
                  <a:solidFill>
                    <a:srgbClr val="DB251C"/>
                  </a:solidFill>
                </a:endParaRPr>
              </a:p>
            </p:txBody>
          </p:sp>
        </mc:Choice>
        <mc:Fallback>
          <p:sp>
            <p:nvSpPr>
              <p:cNvPr id="10" name="文本框 9">
                <a:extLst>
                  <a:ext uri="{FF2B5EF4-FFF2-40B4-BE49-F238E27FC236}">
                    <a16:creationId xmlns:a16="http://schemas.microsoft.com/office/drawing/2014/main" id="{8DFE1F59-47EC-EE40-543A-DF1E4D88EC1A}"/>
                  </a:ext>
                </a:extLst>
              </p:cNvPr>
              <p:cNvSpPr txBox="1">
                <a:spLocks noRot="1" noChangeAspect="1" noMove="1" noResize="1" noEditPoints="1" noAdjustHandles="1" noChangeArrowheads="1" noChangeShapeType="1" noTextEdit="1"/>
              </p:cNvSpPr>
              <p:nvPr/>
            </p:nvSpPr>
            <p:spPr>
              <a:xfrm>
                <a:off x="1362525" y="4010308"/>
                <a:ext cx="1061220" cy="565155"/>
              </a:xfrm>
              <a:prstGeom prst="rect">
                <a:avLst/>
              </a:prstGeom>
              <a:blipFill>
                <a:blip r:embed="rId4"/>
                <a:stretch>
                  <a:fillRect l="-12069" t="-9677" b="-23656"/>
                </a:stretch>
              </a:blipFill>
            </p:spPr>
            <p:txBody>
              <a:bodyPr/>
              <a:lstStyle/>
              <a:p>
                <a:r>
                  <a:rPr lang="zh-CN" altLang="en-US">
                    <a:noFill/>
                  </a:rPr>
                  <a:t> </a:t>
                </a:r>
              </a:p>
            </p:txBody>
          </p:sp>
        </mc:Fallback>
      </mc:AlternateContent>
      <p:sp>
        <p:nvSpPr>
          <p:cNvPr id="12" name="文本框 11">
            <a:extLst>
              <a:ext uri="{FF2B5EF4-FFF2-40B4-BE49-F238E27FC236}">
                <a16:creationId xmlns:a16="http://schemas.microsoft.com/office/drawing/2014/main" id="{6BA4F104-7289-C784-127D-30EFAC14B1C3}"/>
              </a:ext>
            </a:extLst>
          </p:cNvPr>
          <p:cNvSpPr txBox="1"/>
          <p:nvPr/>
        </p:nvSpPr>
        <p:spPr>
          <a:xfrm>
            <a:off x="2423745" y="4940756"/>
            <a:ext cx="50403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endParaRPr lang="zh-CN" altLang="en-US" dirty="0"/>
          </a:p>
        </p:txBody>
      </p:sp>
    </p:spTree>
    <p:extLst>
      <p:ext uri="{BB962C8B-B14F-4D97-AF65-F5344CB8AC3E}">
        <p14:creationId xmlns:p14="http://schemas.microsoft.com/office/powerpoint/2010/main" val="186259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DF91A-8E64-86DC-E7AF-FBA2F9A8C449}"/>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1D0737C6-A42E-1779-B558-489F9E5743EE}"/>
                  </a:ext>
                </a:extLst>
              </p:cNvPr>
              <p:cNvSpPr txBox="1"/>
              <p:nvPr/>
            </p:nvSpPr>
            <p:spPr>
              <a:xfrm>
                <a:off x="695625" y="476795"/>
                <a:ext cx="7560525" cy="1682897"/>
              </a:xfrm>
              <a:prstGeom prst="rect">
                <a:avLst/>
              </a:prstGeom>
              <a:noFill/>
            </p:spPr>
            <p:txBody>
              <a:bodyPr wrap="square">
                <a:spAutoFit/>
              </a:bodyPr>
              <a:lstStyle/>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已知关于</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p>
                      <m:sSup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𝒙</m:t>
                        </m:r>
                      </m:e>
                      <m:sup>
                        <m:sSup>
                          <m:sSupPr>
                            <m:ctrlPr>
                              <a:rPr lang="zh-CN" altLang="zh-CN" sz="28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𝒎</m:t>
                            </m:r>
                          </m:e>
                          <m:sup>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𝟐</m:t>
                            </m:r>
                          </m:sup>
                        </m:sSup>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m:t>
                        </m:r>
                        <m:r>
                          <a:rPr lang="en-US" altLang="zh-CN" sz="2800" b="1" i="1" smtClean="0">
                            <a:solidFill>
                              <a:srgbClr val="000000"/>
                            </a:solidFill>
                            <a:effectLst/>
                            <a:latin typeface="Cambria Math" panose="02040503050406030204" pitchFamily="18" charset="0"/>
                            <a:ea typeface="方正书宋_GBK"/>
                            <a:cs typeface="Times New Roman" panose="02020603050405020304" pitchFamily="18" charset="0"/>
                          </a:rPr>
                          <m:t>𝟏</m:t>
                        </m:r>
                      </m:sup>
                    </m:sSup>
                  </m:oMath>
                </a14:m>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它是一元一次方程</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它是一元二次方程</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1D0737C6-A42E-1779-B558-489F9E5743EE}"/>
                  </a:ext>
                </a:extLst>
              </p:cNvPr>
              <p:cNvSpPr txBox="1">
                <a:spLocks noRot="1" noChangeAspect="1" noMove="1" noResize="1" noEditPoints="1" noAdjustHandles="1" noChangeArrowheads="1" noChangeShapeType="1" noTextEdit="1"/>
              </p:cNvSpPr>
              <p:nvPr/>
            </p:nvSpPr>
            <p:spPr>
              <a:xfrm>
                <a:off x="695625" y="476795"/>
                <a:ext cx="7560525" cy="1682897"/>
              </a:xfrm>
              <a:prstGeom prst="rect">
                <a:avLst/>
              </a:prstGeom>
              <a:blipFill>
                <a:blip r:embed="rId3"/>
                <a:stretch>
                  <a:fillRect l="-1613" b="-9420"/>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A3519F6F-FDB6-D8D4-239F-44F1D4647A1E}"/>
              </a:ext>
            </a:extLst>
          </p:cNvPr>
          <p:cNvSpPr txBox="1"/>
          <p:nvPr/>
        </p:nvSpPr>
        <p:spPr>
          <a:xfrm>
            <a:off x="695625" y="2302182"/>
            <a:ext cx="10800750" cy="1076961"/>
          </a:xfrm>
          <a:prstGeom prst="rect">
            <a:avLst/>
          </a:prstGeom>
          <a:noFill/>
        </p:spPr>
        <p:txBody>
          <a:bodyPr wrap="square">
            <a:spAutoFit/>
          </a:bodyPr>
          <a:lstStyle/>
          <a:p>
            <a:pPr>
              <a:lnSpc>
                <a:spcPct val="120000"/>
              </a:lnSpc>
            </a:pP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分别为</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的三条边</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试说明方程</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cx</a:t>
            </a:r>
            <a:r>
              <a:rPr lang="en-US" altLang="zh-CN" sz="2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一定是关于</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的一元二次方程</a:t>
            </a:r>
            <a:r>
              <a:rPr lang="en-US" altLang="zh-CN" sz="28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28622CC9-6409-C2A3-71FF-9E28EC2FDA5A}"/>
              </a:ext>
            </a:extLst>
          </p:cNvPr>
          <p:cNvSpPr txBox="1"/>
          <p:nvPr/>
        </p:nvSpPr>
        <p:spPr>
          <a:xfrm>
            <a:off x="707910" y="3384231"/>
            <a:ext cx="7548240" cy="2628155"/>
          </a:xfrm>
          <a:prstGeom prst="rect">
            <a:avLst/>
          </a:prstGeom>
          <a:noFill/>
        </p:spPr>
        <p:txBody>
          <a:bodyPr wrap="square">
            <a:spAutoFit/>
          </a:bodyPr>
          <a:lstStyle/>
          <a:p>
            <a:pPr algn="just">
              <a:lnSpc>
                <a:spcPct val="12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方程</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+bx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可化为</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-bx=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是</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的三条边</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-bx=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一定是一元二次方程</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0000"/>
              </a:lnSpc>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+bx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=cx</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一定是关于</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的一元二次方程</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DBBACB1D-B70E-6EB6-2390-034DB6E36F60}"/>
              </a:ext>
            </a:extLst>
          </p:cNvPr>
          <p:cNvSpPr txBox="1"/>
          <p:nvPr/>
        </p:nvSpPr>
        <p:spPr>
          <a:xfrm>
            <a:off x="2279735" y="1124840"/>
            <a:ext cx="576040" cy="523220"/>
          </a:xfrm>
          <a:prstGeom prst="rect">
            <a:avLst/>
          </a:prstGeom>
          <a:noFill/>
        </p:spPr>
        <p:txBody>
          <a:bodyPr wrap="square">
            <a:spAutoFit/>
          </a:bodyPr>
          <a:lstStyle/>
          <a:p>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endParaRPr lang="zh-CN" altLang="en-US" dirty="0"/>
          </a:p>
        </p:txBody>
      </p:sp>
      <p:sp>
        <p:nvSpPr>
          <p:cNvPr id="11" name="文本框 10">
            <a:extLst>
              <a:ext uri="{FF2B5EF4-FFF2-40B4-BE49-F238E27FC236}">
                <a16:creationId xmlns:a16="http://schemas.microsoft.com/office/drawing/2014/main" id="{9BDA2088-C6FC-351F-483A-96D74002C394}"/>
              </a:ext>
            </a:extLst>
          </p:cNvPr>
          <p:cNvSpPr txBox="1"/>
          <p:nvPr/>
        </p:nvSpPr>
        <p:spPr>
          <a:xfrm>
            <a:off x="2351740" y="1630678"/>
            <a:ext cx="50403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endParaRPr lang="zh-CN" altLang="en-US" dirty="0"/>
          </a:p>
        </p:txBody>
      </p:sp>
    </p:spTree>
    <p:extLst>
      <p:ext uri="{BB962C8B-B14F-4D97-AF65-F5344CB8AC3E}">
        <p14:creationId xmlns:p14="http://schemas.microsoft.com/office/powerpoint/2010/main" val="15292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课件模板（2016.6）</Template>
  <TotalTime>1309</TotalTime>
  <Words>994</Words>
  <Application>Microsoft Office PowerPoint</Application>
  <PresentationFormat>宽屏</PresentationFormat>
  <Paragraphs>74</Paragraphs>
  <Slides>11</Slides>
  <Notes>11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黑体</vt:lpstr>
      <vt:lpstr>Arial</vt:lpstr>
      <vt:lpstr>Calibri</vt:lpstr>
      <vt:lpstr>Calibri Light</vt:lpstr>
      <vt:lpstr>Cambria Math</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书链出品</dc:title>
  <dc:creator>书链出品</dc:creator>
  <cp:lastModifiedBy>PC</cp:lastModifiedBy>
  <cp:revision>165</cp:revision>
  <dcterms:created xsi:type="dcterms:W3CDTF">2024-04-24T12:16:00Z</dcterms:created>
  <dcterms:modified xsi:type="dcterms:W3CDTF">2025-03-28T08:28:20Z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KSORubyTemplateID">
    <vt:lpwstr>13</vt:lpwstr>
  </property>
  <property fmtid="{D5CDD505-2E9C-101B-9397-08002B2CF9AE}" pid="4" name="ICV">
    <vt:lpwstr>C1F74F484A28490C9854105CB33BFC36_13</vt:lpwstr>
  </property>
</Properties>
</file>